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5" r:id="rId3"/>
    <p:sldMasterId id="2147483694" r:id="rId4"/>
    <p:sldMasterId id="2147483703" r:id="rId5"/>
  </p:sldMasterIdLst>
  <p:sldIdLst>
    <p:sldId id="260" r:id="rId6"/>
  </p:sldIdLst>
  <p:sldSz cx="6858000" cy="9906000" type="A4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20" d="100"/>
          <a:sy n="120" d="100"/>
        </p:scale>
        <p:origin x="-96" y="119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GA 2014 Corporate Presenta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up of w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55" y="371476"/>
            <a:ext cx="6707453" cy="9354826"/>
          </a:xfrm>
          <a:prstGeom prst="round2DiagRect">
            <a:avLst>
              <a:gd name="adj1" fmla="val 364"/>
              <a:gd name="adj2" fmla="val 10021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454" y="9220377"/>
            <a:ext cx="1893094" cy="6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486026" y="82550"/>
            <a:ext cx="1876425" cy="1201561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4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ELGA Veolia Logo 150_Colour_CMYK_Small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3442" y="305096"/>
              <a:ext cx="1771985" cy="37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6480" y="1255544"/>
            <a:ext cx="3437535" cy="1788372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6480" y="3043915"/>
            <a:ext cx="3437535" cy="1422226"/>
          </a:xfr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ELGA Veolia Logo 150_Colour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978" y="9236429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4"/>
              </a:buBlip>
              <a:defRPr sz="1400" b="0" i="1" baseline="0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4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ELGA Veolia Logo 150_Colour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978" y="9236429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4"/>
              </a:buBlip>
              <a:defRPr sz="1400" b="0" i="1" baseline="0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4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LGA Veolia Logo 150_Colour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997" y="9236429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1210" y="291220"/>
            <a:ext cx="6561534" cy="937859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454" y="9165344"/>
            <a:ext cx="1893094" cy="6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9" y="0"/>
            <a:ext cx="1876425" cy="1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2476501" y="0"/>
            <a:ext cx="1876425" cy="1201561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1210" y="2169233"/>
            <a:ext cx="6561534" cy="7500585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490789" y="1884892"/>
            <a:ext cx="1876425" cy="1201561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2490789" y="1866549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 baseline="0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 baseline="0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 baseline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 baseline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442542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 baseline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1210" y="291220"/>
            <a:ext cx="6561534" cy="937859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454" y="9165344"/>
            <a:ext cx="1893094" cy="6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9" y="0"/>
            <a:ext cx="1876425" cy="1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2476501" y="0"/>
            <a:ext cx="1876425" cy="1201561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1210" y="2169233"/>
            <a:ext cx="6561534" cy="7500585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512220" y="1898650"/>
            <a:ext cx="1876425" cy="1201561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2490789" y="1880308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90789" y="1880308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847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 baseline="0">
                <a:solidFill>
                  <a:schemeClr val="bg1"/>
                </a:solidFill>
              </a:defRPr>
            </a:lvl2pPr>
            <a:lvl3pPr algn="r">
              <a:defRPr sz="1200" i="1" baseline="0">
                <a:solidFill>
                  <a:schemeClr val="bg1"/>
                </a:solidFill>
              </a:defRPr>
            </a:lvl3pPr>
            <a:lvl4pPr algn="r">
              <a:defRPr sz="1100" i="1" baseline="0">
                <a:solidFill>
                  <a:schemeClr val="bg1"/>
                </a:solidFill>
              </a:defRPr>
            </a:lvl4pPr>
            <a:lvl5pPr algn="r">
              <a:defRPr sz="1100" i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1210" y="291220"/>
            <a:ext cx="6561534" cy="937859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454" y="9165344"/>
            <a:ext cx="1893094" cy="6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9" y="0"/>
            <a:ext cx="1876425" cy="1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2476501" y="0"/>
            <a:ext cx="1876425" cy="1201561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1210" y="2169233"/>
            <a:ext cx="6561534" cy="7500585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490789" y="1896358"/>
            <a:ext cx="1876425" cy="1201561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2476501" y="1880308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 baseline="0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baseline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1210" y="291220"/>
            <a:ext cx="6561534" cy="937859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454" y="9165344"/>
            <a:ext cx="1893094" cy="6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9" y="0"/>
            <a:ext cx="1876425" cy="1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2476501" y="0"/>
            <a:ext cx="1876425" cy="1201561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1210" y="2169233"/>
            <a:ext cx="6561534" cy="7500585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490789" y="1880308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2490789" y="1880308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 baseline="0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 baseline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/>
        </p:nvSpPr>
        <p:spPr>
          <a:xfrm flipH="1" flipV="1">
            <a:off x="151210" y="2169233"/>
            <a:ext cx="6561534" cy="7500585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90789" y="1882600"/>
            <a:ext cx="1876425" cy="1201561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 baseline="0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baseline="0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/>
        </p:nvSpPr>
        <p:spPr>
          <a:xfrm>
            <a:off x="151210" y="291220"/>
            <a:ext cx="6561534" cy="937859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454" y="9165344"/>
            <a:ext cx="1893094" cy="6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99123" y="0"/>
            <a:ext cx="1876425" cy="1201561"/>
            <a:chOff x="3301744" y="-38100"/>
            <a:chExt cx="2502413" cy="831122"/>
          </a:xfrm>
        </p:grpSpPr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9" y="1880308"/>
            <a:ext cx="1876425" cy="11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90789" y="1880308"/>
            <a:ext cx="1876425" cy="119926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010" y="2786064"/>
            <a:ext cx="6172200" cy="5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Image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51" y="9415288"/>
            <a:ext cx="80963" cy="15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90751" y="316442"/>
            <a:ext cx="1876425" cy="1201561"/>
            <a:chOff x="3301744" y="-38100"/>
            <a:chExt cx="2502413" cy="831122"/>
          </a:xfrm>
        </p:grpSpPr>
        <p:pic>
          <p:nvPicPr>
            <p:cNvPr id="3080" name="Image 5"/>
            <p:cNvPicPr>
              <a:picLocks noChangeAspect="1"/>
            </p:cNvPicPr>
            <p:nvPr userDrawn="1"/>
          </p:nvPicPr>
          <p:blipFill>
            <a:blip r:embed="rId16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ELGA Veolia Logo 150_Colour_CMYK_Small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0" y="316442"/>
            <a:ext cx="6561534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3078" name="Picture 9" descr="ELGA Veolia Logo 150_Colour_CMYK_Small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2811" y="9087381"/>
            <a:ext cx="1325165" cy="53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2691" y="9318979"/>
            <a:ext cx="250388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i="1" dirty="0"/>
              <a:t>© VWS (UK) Limited 2014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marL="271463"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0" y="291218"/>
            <a:ext cx="6561534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010" y="2786064"/>
            <a:ext cx="6172200" cy="5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1" y="9415288"/>
            <a:ext cx="80963" cy="15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7332" y="9098844"/>
            <a:ext cx="1326356" cy="53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2691" y="9318979"/>
            <a:ext cx="250388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i="1" dirty="0"/>
              <a:t>© VWS (UK) Limited 2014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dt="0"/>
  <p:txStyles>
    <p:titleStyle>
      <a:lvl1pPr marL="271463"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0" y="291218"/>
            <a:ext cx="6561534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010" y="2786064"/>
            <a:ext cx="6172200" cy="5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4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1" y="9415288"/>
            <a:ext cx="80963" cy="15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6141" y="9110311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2691" y="9318979"/>
            <a:ext cx="250388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i="1" dirty="0"/>
              <a:t>© VWS (UK) Limited 2014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dt="0"/>
  <p:txStyles>
    <p:titleStyle>
      <a:lvl1pPr marL="271463"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0" y="291218"/>
            <a:ext cx="6561534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010" y="2786064"/>
            <a:ext cx="6172200" cy="5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8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1" y="9415288"/>
            <a:ext cx="80963" cy="15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9237" y="9110311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2691" y="9318979"/>
            <a:ext cx="250388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i="1" dirty="0"/>
              <a:t>© VWS (UK) Limited 2014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dt="0"/>
  <p:txStyles>
    <p:titleStyle>
      <a:lvl1pPr marL="271463"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0" y="291218"/>
            <a:ext cx="6561534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010" y="2786064"/>
            <a:ext cx="6172200" cy="5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2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1" y="9415288"/>
            <a:ext cx="80963" cy="15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0429" y="9098844"/>
            <a:ext cx="1326356" cy="53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2691" y="9318979"/>
            <a:ext cx="250388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i="1" dirty="0"/>
              <a:t>© VWS (UK) Limited 2014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 dt="0"/>
  <p:txStyles>
    <p:titleStyle>
      <a:lvl1pPr marL="271463"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:\_New Structure\MARKETING\Photos, Logos and Videos\Consumable Icons\New Consumable Images 2015\New Consumable Images 2015\PNG Files\LC140_PreTreatment_Render.png"/>
          <p:cNvPicPr>
            <a:picLocks noChangeAspect="1" noChangeArrowheads="1"/>
          </p:cNvPicPr>
          <p:nvPr/>
        </p:nvPicPr>
        <p:blipFill>
          <a:blip r:embed="rId2" cstate="print"/>
          <a:srcRect l="28062" r="15814"/>
          <a:stretch>
            <a:fillRect/>
          </a:stretch>
        </p:blipFill>
        <p:spPr bwMode="auto">
          <a:xfrm>
            <a:off x="3454553" y="1462613"/>
            <a:ext cx="504056" cy="133014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9345488"/>
            <a:ext cx="6858000" cy="56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656" y="1496616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PURELAB</a:t>
            </a:r>
            <a:r>
              <a:rPr lang="en-GB" sz="1400" b="1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Chorus 2+ RO/EDI/UV*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G:\_New Structure\MARKETING\Photos, Logos and Videos\PURELAB range\PURELAB OPTION-Q – Hi Res\PURELAB OPTION-Q – Product – Hi\OPTION-Q - Product 7 (Point-of-use filter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4782" y="2144688"/>
            <a:ext cx="2728075" cy="272807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104456" y="2936776"/>
            <a:ext cx="270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Reverse Osmosis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24-36 months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is purified from the water?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Majority of organics and </a:t>
            </a:r>
            <a:r>
              <a:rPr lang="en-GB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inorganics</a:t>
            </a:r>
            <a:endParaRPr lang="en-GB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levels of organics and </a:t>
            </a:r>
            <a:r>
              <a:rPr lang="en-GB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inorganics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remain in the water reducing the functional life of the DI pack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593774" y="2864768"/>
            <a:ext cx="2736304" cy="0"/>
          </a:xfrm>
          <a:prstGeom prst="line">
            <a:avLst/>
          </a:prstGeom>
          <a:ln w="63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9233" y="56010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Optimizer Pack</a:t>
            </a:r>
            <a:endParaRPr lang="en-GB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6 months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protection does it provide?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Reduces calcium and magnesium  hardness deposits on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EDI stack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Irreversible damage to the EDI stack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4456" y="433367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 light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12-18 months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is purified from the water?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Inactivates DNA and RNA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Uncontrolled bacterial contamination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6" descr="G:\_New Structure\MARKETING\Photos, Logos and Videos\Consumable Icons\New Consumable Images 2015\New Consumable Images 2015\PNG Files\LC105_UV Light_Render.png"/>
          <p:cNvPicPr>
            <a:picLocks noChangeAspect="1" noChangeArrowheads="1"/>
          </p:cNvPicPr>
          <p:nvPr/>
        </p:nvPicPr>
        <p:blipFill>
          <a:blip r:embed="rId4" cstate="print"/>
          <a:srcRect t="11785"/>
          <a:stretch>
            <a:fillRect/>
          </a:stretch>
        </p:blipFill>
        <p:spPr bwMode="auto">
          <a:xfrm>
            <a:off x="3330745" y="4487458"/>
            <a:ext cx="751673" cy="9360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077072" y="1352600"/>
            <a:ext cx="27089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Pre-treatment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6 months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is purified from the water?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Chlorine and particulates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Chlorine, </a:t>
            </a:r>
            <a:r>
              <a:rPr lang="en-GB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chloramine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and organics remain increasing the burden on downstream consumables which will need more frequent and expensive changes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G:\_New Structure\MARKETING\Photos, Logos and Videos\Consumable Icons\New Consumable Images 2015\New Consumable Images 2015\PNG Files\LC143_RO Membrane_Render.png"/>
          <p:cNvPicPr>
            <a:picLocks noChangeAspect="1" noChangeArrowheads="1"/>
          </p:cNvPicPr>
          <p:nvPr/>
        </p:nvPicPr>
        <p:blipFill>
          <a:blip r:embed="rId5" cstate="print"/>
          <a:srcRect l="30769" t="6656" r="7692"/>
          <a:stretch>
            <a:fillRect/>
          </a:stretch>
        </p:blipFill>
        <p:spPr bwMode="auto">
          <a:xfrm>
            <a:off x="3472167" y="3080792"/>
            <a:ext cx="468829" cy="1080000"/>
          </a:xfrm>
          <a:prstGeom prst="rect">
            <a:avLst/>
          </a:prstGeom>
          <a:noFill/>
        </p:spPr>
      </p:pic>
      <p:cxnSp>
        <p:nvCxnSpPr>
          <p:cNvPr id="62" name="Straight Connector 61"/>
          <p:cNvCxnSpPr/>
          <p:nvPr/>
        </p:nvCxnSpPr>
        <p:spPr>
          <a:xfrm>
            <a:off x="3593774" y="4232920"/>
            <a:ext cx="2736304" cy="0"/>
          </a:xfrm>
          <a:prstGeom prst="line">
            <a:avLst/>
          </a:prstGeom>
          <a:ln w="63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6672" y="7041232"/>
            <a:ext cx="2736304" cy="0"/>
          </a:xfrm>
          <a:prstGeom prst="line">
            <a:avLst/>
          </a:prstGeom>
          <a:ln w="63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93774" y="5529064"/>
            <a:ext cx="2736304" cy="0"/>
          </a:xfrm>
          <a:prstGeom prst="line">
            <a:avLst/>
          </a:prstGeom>
          <a:ln w="63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04456" y="7113240"/>
            <a:ext cx="2692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Point-of-Use Filter**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 months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is purified from the water?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Particulates and bacteria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Potential recontamination of purified water and reduced flow rates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60649" y="8924473"/>
            <a:ext cx="5544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 please contact your local ELGA water specialist.</a:t>
            </a: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LC145_POU Filter_Render.png"/>
          <p:cNvPicPr>
            <a:picLocks noChangeAspect="1"/>
          </p:cNvPicPr>
          <p:nvPr/>
        </p:nvPicPr>
        <p:blipFill>
          <a:blip r:embed="rId6" cstate="print"/>
          <a:srcRect t="11766"/>
          <a:stretch>
            <a:fillRect/>
          </a:stretch>
        </p:blipFill>
        <p:spPr>
          <a:xfrm>
            <a:off x="3287485" y="7185248"/>
            <a:ext cx="838192" cy="1044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61248" y="135260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LC241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88632" y="293677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LC240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88632" y="425934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LC285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04456" y="5646658"/>
            <a:ext cx="243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 Stack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4-5 years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is purified from the water?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Ions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Ions will remain in the water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G:\_New Structure\MARKETING\Photos, Logos and Videos\Consumable Icons\New Consumable Images 2015\New Consumable Images 2015\PNG Files\LC141_DI Pack_Render.png"/>
          <p:cNvPicPr>
            <a:picLocks noChangeAspect="1" noChangeArrowheads="1"/>
          </p:cNvPicPr>
          <p:nvPr/>
        </p:nvPicPr>
        <p:blipFill>
          <a:blip r:embed="rId7" cstate="print"/>
          <a:srcRect t="9944"/>
          <a:stretch>
            <a:fillRect/>
          </a:stretch>
        </p:blipFill>
        <p:spPr bwMode="auto">
          <a:xfrm>
            <a:off x="3325320" y="5755986"/>
            <a:ext cx="762523" cy="969361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688632" y="560107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LC277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88632" y="706765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LC145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 descr="LC178_Conditioning Cartridge_Rend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47" y="5673200"/>
            <a:ext cx="763345" cy="1080000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3440007" y="7041232"/>
            <a:ext cx="2736304" cy="0"/>
          </a:xfrm>
          <a:prstGeom prst="line">
            <a:avLst/>
          </a:prstGeom>
          <a:ln w="63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1130" y="555548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LC243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772" y="7158826"/>
            <a:ext cx="269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Composite Vent Filter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Lifetime expectancy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6 months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What protection does it provide?  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Reduces CO</a:t>
            </a:r>
            <a:r>
              <a:rPr lang="en-GB" sz="9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and airborne organics from entering the sealed system</a:t>
            </a:r>
          </a:p>
          <a:p>
            <a:r>
              <a:rPr lang="en-GB" sz="900" i="1" dirty="0" smtClean="0">
                <a:latin typeface="Arial" pitchFamily="34" charset="0"/>
                <a:cs typeface="Arial" pitchFamily="34" charset="0"/>
              </a:rPr>
              <a:t>Impact of not changing:</a:t>
            </a:r>
          </a:p>
          <a:p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Increase in airborne contaminants and potential recontamination of purified water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LC145_POU Filter_Rend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4274" y="7248954"/>
            <a:ext cx="900869" cy="94440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299571" y="711324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LC216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0437" y="9546059"/>
            <a:ext cx="6497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ELGA is the global laboratory water brand name of Veolia Water Technologies. The information contained </a:t>
            </a: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this 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document is the property of VWS (UK) Ltd, trading as ELGA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LabWater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and is supplied without liability </a:t>
            </a: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 errors 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 omissions</a:t>
            </a: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© 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VWS (UK) Ltd. </a:t>
            </a: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All rights reserved. ELGA®, PURELAB® are registered trademarks of VWS (UK) Ltd.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6024" y="828672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TheSans" pitchFamily="2" charset="0"/>
            </a:endParaRPr>
          </a:p>
          <a:p>
            <a:r>
              <a:rPr lang="en-GB" sz="600" i="1" dirty="0" smtClean="0">
                <a:latin typeface="TheSans Veolia W2 ExtraLight" pitchFamily="34" charset="0"/>
              </a:rPr>
              <a:t>*A combination of treatments and technologies produce the final water specification                                                 ** For DNA, RNA &amp; </a:t>
            </a:r>
            <a:r>
              <a:rPr lang="en-GB" sz="600" i="1" dirty="0" err="1" smtClean="0">
                <a:latin typeface="TheSans Veolia W2 ExtraLight" pitchFamily="34" charset="0"/>
              </a:rPr>
              <a:t>endotoxin</a:t>
            </a:r>
            <a:r>
              <a:rPr lang="en-GB" sz="600" i="1" dirty="0" smtClean="0">
                <a:latin typeface="TheSans Veolia W2 ExtraLight" pitchFamily="34" charset="0"/>
              </a:rPr>
              <a:t> specification  at point of use, please use a 				             LC197 </a:t>
            </a:r>
            <a:r>
              <a:rPr lang="en-GB" sz="600" i="1" dirty="0" err="1" smtClean="0">
                <a:latin typeface="TheSans Veolia W2 ExtraLight" pitchFamily="34" charset="0"/>
              </a:rPr>
              <a:t>Biofilter</a:t>
            </a:r>
            <a:endParaRPr lang="en-GB" sz="600" i="1" dirty="0">
              <a:latin typeface="TheSans Veolia W2 Extra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638" y="-31700"/>
            <a:ext cx="6565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188913" y="8641759"/>
            <a:ext cx="6480175" cy="936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32" descr="trolley usa eshop.png"/>
          <p:cNvPicPr>
            <a:picLocks noChangeAspect="1"/>
          </p:cNvPicPr>
          <p:nvPr/>
        </p:nvPicPr>
        <p:blipFill>
          <a:blip r:embed="rId11" cstate="print"/>
          <a:srcRect r="10281"/>
          <a:stretch>
            <a:fillRect/>
          </a:stretch>
        </p:blipFill>
        <p:spPr bwMode="auto">
          <a:xfrm>
            <a:off x="5805488" y="8553899"/>
            <a:ext cx="9413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32134" y="8742284"/>
            <a:ext cx="5545138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 please contact your local ELGA water specialist: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 2"/>
              </a:rPr>
              <a:t> </a:t>
            </a:r>
            <a:r>
              <a:rPr lang="en-GB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(877)-315 3542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 </a:t>
            </a:r>
            <a:r>
              <a:rPr lang="en-GB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Elga.orders@veolia.com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GA 2015 the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ELGA 2015 theme</Template>
  <TotalTime>941</TotalTime>
  <Words>382</Words>
  <Application>Microsoft Office PowerPoint</Application>
  <PresentationFormat>A4 Paper (210x297 mm)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ELGA 2015 theme</vt:lpstr>
      <vt:lpstr>vert pomme</vt:lpstr>
      <vt:lpstr>violet</vt:lpstr>
      <vt:lpstr>orange</vt:lpstr>
      <vt:lpstr>bleu piscine</vt:lpstr>
      <vt:lpstr>Slide 1</vt:lpstr>
    </vt:vector>
  </TitlesOfParts>
  <Company>Veolia Water Solutions Technologies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Le Sage</dc:creator>
  <cp:lastModifiedBy>Stephanie.Mulville</cp:lastModifiedBy>
  <cp:revision>110</cp:revision>
  <dcterms:created xsi:type="dcterms:W3CDTF">2015-12-10T12:01:23Z</dcterms:created>
  <dcterms:modified xsi:type="dcterms:W3CDTF">2017-02-27T17:56:34Z</dcterms:modified>
</cp:coreProperties>
</file>